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80" d="100"/>
          <a:sy n="80" d="100"/>
        </p:scale>
        <p:origin x="3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104288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131604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100974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289052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4009422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5743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267630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802069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10277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17266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9043E56-D3C9-4711-8378-8DCAF5EC9443}" type="datetimeFigureOut">
              <a:rPr lang="he-IL" smtClean="0"/>
              <a:t>ח'/אדר/תשפ"ג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A10E93-542C-429F-B649-38A80BE4A81E}" type="slidenum">
              <a:rPr lang="he-IL" smtClean="0"/>
              <a:t>‹#›</a:t>
            </a:fld>
            <a:endParaRPr lang="he-IL"/>
          </a:p>
        </p:txBody>
      </p:sp>
    </p:spTree>
    <p:extLst>
      <p:ext uri="{BB962C8B-B14F-4D97-AF65-F5344CB8AC3E}">
        <p14:creationId xmlns:p14="http://schemas.microsoft.com/office/powerpoint/2010/main" val="87850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9043E56-D3C9-4711-8378-8DCAF5EC9443}" type="datetimeFigureOut">
              <a:rPr lang="he-IL" smtClean="0"/>
              <a:t>ח'/אדר/תשפ"ג</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FA10E93-542C-429F-B649-38A80BE4A81E}" type="slidenum">
              <a:rPr lang="he-IL" smtClean="0"/>
              <a:t>‹#›</a:t>
            </a:fld>
            <a:endParaRPr lang="he-IL"/>
          </a:p>
        </p:txBody>
      </p:sp>
    </p:spTree>
    <p:extLst>
      <p:ext uri="{BB962C8B-B14F-4D97-AF65-F5344CB8AC3E}">
        <p14:creationId xmlns:p14="http://schemas.microsoft.com/office/powerpoint/2010/main" val="2463427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פימה אורגנית :</a:t>
            </a:r>
            <a:r>
              <a:rPr lang="en-US" dirty="0" smtClean="0"/>
              <a:t/>
            </a:r>
            <a:br>
              <a:rPr lang="en-US" dirty="0" smtClean="0"/>
            </a:br>
            <a:r>
              <a:rPr lang="he-IL" dirty="0" smtClean="0"/>
              <a:t>ההיבט הכלכלי והשיווקי</a:t>
            </a:r>
            <a:endParaRPr lang="he-IL" dirty="0"/>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3945360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טבלה 8"/>
          <p:cNvGraphicFramePr>
            <a:graphicFrameLocks noGrp="1"/>
          </p:cNvGraphicFramePr>
          <p:nvPr>
            <p:extLst>
              <p:ext uri="{D42A27DB-BD31-4B8C-83A1-F6EECF244321}">
                <p14:modId xmlns:p14="http://schemas.microsoft.com/office/powerpoint/2010/main" val="1688410263"/>
              </p:ext>
            </p:extLst>
          </p:nvPr>
        </p:nvGraphicFramePr>
        <p:xfrm>
          <a:off x="2646947" y="7"/>
          <a:ext cx="7435516" cy="6857992"/>
        </p:xfrm>
        <a:graphic>
          <a:graphicData uri="http://schemas.openxmlformats.org/drawingml/2006/table">
            <a:tbl>
              <a:tblPr rtl="1"/>
              <a:tblGrid>
                <a:gridCol w="2958796"/>
                <a:gridCol w="855277"/>
                <a:gridCol w="832162"/>
                <a:gridCol w="1356114"/>
                <a:gridCol w="1433167"/>
              </a:tblGrid>
              <a:tr h="251241">
                <a:tc gridSpan="5">
                  <a:txBody>
                    <a:bodyPr/>
                    <a:lstStyle/>
                    <a:p>
                      <a:pPr algn="ctr" rtl="1" fontAlgn="b"/>
                      <a:r>
                        <a:rPr lang="he-IL" sz="1000" b="1" i="0" u="sng" strike="noStrike">
                          <a:solidFill>
                            <a:srgbClr val="000000"/>
                          </a:solidFill>
                          <a:effectLst/>
                          <a:latin typeface="Arial" panose="020B0604020202020204" pitchFamily="34" charset="0"/>
                        </a:rPr>
                        <a:t>תמחיר גידול פימה רגילה ופימה אורגנית - הוצאות לדונם</a:t>
                      </a:r>
                    </a:p>
                  </a:txBody>
                  <a:tcPr marL="8336" marR="8336" marT="8336" marB="0" anchor="b">
                    <a:lnL>
                      <a:noFill/>
                    </a:lnL>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242226">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r>
              <a:tr h="242226">
                <a:tc>
                  <a:txBody>
                    <a:bodyPr/>
                    <a:lstStyle/>
                    <a:p>
                      <a:pPr algn="r" rtl="1" fontAlgn="b"/>
                      <a:r>
                        <a:rPr lang="he-IL" sz="1000" b="0" i="0" u="none" strike="noStrike">
                          <a:solidFill>
                            <a:srgbClr val="000000"/>
                          </a:solidFill>
                          <a:effectLst/>
                          <a:latin typeface="Arial" panose="020B0604020202020204" pitchFamily="34" charset="0"/>
                        </a:rPr>
                        <a:t>סוג הכותנה</a:t>
                      </a:r>
                    </a:p>
                  </a:txBody>
                  <a:tcPr marL="8336" marR="8336" marT="8336" marB="0" anchor="b">
                    <a:lnL>
                      <a:noFill/>
                    </a:lnL>
                    <a:lnR>
                      <a:noFill/>
                    </a:lnR>
                    <a:lnT>
                      <a:noFill/>
                    </a:lnT>
                    <a:lnB>
                      <a:noFill/>
                    </a:lnB>
                  </a:tcPr>
                </a:tc>
                <a:tc>
                  <a:txBody>
                    <a:bodyPr/>
                    <a:lstStyle/>
                    <a:p>
                      <a:pPr algn="r" rtl="1" fontAlgn="b"/>
                      <a:r>
                        <a:rPr lang="he-IL" sz="1000" b="0" i="0" u="none" strike="noStrike">
                          <a:solidFill>
                            <a:srgbClr val="000000"/>
                          </a:solidFill>
                          <a:effectLst/>
                          <a:latin typeface="Arial" panose="020B0604020202020204" pitchFamily="34" charset="0"/>
                        </a:rPr>
                        <a:t>לא אורגני</a:t>
                      </a:r>
                    </a:p>
                  </a:txBody>
                  <a:tcPr marL="8336" marR="8336" marT="8336" marB="0" anchor="b">
                    <a:lnL>
                      <a:noFill/>
                    </a:lnL>
                    <a:lnR>
                      <a:noFill/>
                    </a:lnR>
                    <a:lnT>
                      <a:noFill/>
                    </a:lnT>
                    <a:lnB>
                      <a:noFill/>
                    </a:lnB>
                  </a:tcPr>
                </a:tc>
                <a:tc>
                  <a:txBody>
                    <a:bodyPr/>
                    <a:lstStyle/>
                    <a:p>
                      <a:pPr algn="r" rtl="1" fontAlgn="b"/>
                      <a:r>
                        <a:rPr lang="he-IL" sz="1000" b="0" i="0" u="none" strike="noStrike">
                          <a:solidFill>
                            <a:srgbClr val="000000"/>
                          </a:solidFill>
                          <a:effectLst/>
                          <a:latin typeface="Arial" panose="020B0604020202020204" pitchFamily="34" charset="0"/>
                        </a:rPr>
                        <a:t>לא אורגני</a:t>
                      </a:r>
                    </a:p>
                  </a:txBody>
                  <a:tcPr marL="8336" marR="8336" marT="8336" marB="0" anchor="b">
                    <a:lnL>
                      <a:noFill/>
                    </a:lnL>
                    <a:lnR>
                      <a:noFill/>
                    </a:lnR>
                    <a:lnT>
                      <a:noFill/>
                    </a:lnT>
                    <a:lnB>
                      <a:noFill/>
                    </a:lnB>
                  </a:tcPr>
                </a:tc>
                <a:tc>
                  <a:txBody>
                    <a:bodyPr/>
                    <a:lstStyle/>
                    <a:p>
                      <a:pPr algn="r" rtl="1" fontAlgn="b"/>
                      <a:r>
                        <a:rPr lang="he-IL" sz="1000" b="0" i="0" u="none" strike="noStrike">
                          <a:solidFill>
                            <a:srgbClr val="000000"/>
                          </a:solidFill>
                          <a:effectLst/>
                          <a:latin typeface="Arial" panose="020B0604020202020204" pitchFamily="34" charset="0"/>
                        </a:rPr>
                        <a:t>אורגני</a:t>
                      </a:r>
                    </a:p>
                  </a:txBody>
                  <a:tcPr marL="8336" marR="8336" marT="8336" marB="0" anchor="b">
                    <a:lnL>
                      <a:noFill/>
                    </a:lnL>
                    <a:lnR>
                      <a:noFill/>
                    </a:lnR>
                    <a:lnT>
                      <a:noFill/>
                    </a:lnT>
                    <a:lnB>
                      <a:noFill/>
                    </a:lnB>
                  </a:tcPr>
                </a:tc>
                <a:tc>
                  <a:txBody>
                    <a:bodyPr/>
                    <a:lstStyle/>
                    <a:p>
                      <a:pPr algn="r" rtl="1" fontAlgn="b"/>
                      <a:r>
                        <a:rPr lang="he-IL" sz="1000" b="0" i="0" u="none" strike="noStrike">
                          <a:solidFill>
                            <a:srgbClr val="000000"/>
                          </a:solidFill>
                          <a:effectLst/>
                          <a:latin typeface="Arial" panose="020B0604020202020204" pitchFamily="34" charset="0"/>
                        </a:rPr>
                        <a:t>אורגני</a:t>
                      </a:r>
                    </a:p>
                  </a:txBody>
                  <a:tcPr marL="8336" marR="8336" marT="8336" marB="0" anchor="b">
                    <a:lnL>
                      <a:noFill/>
                    </a:lnL>
                    <a:lnR>
                      <a:noFill/>
                    </a:lnR>
                    <a:lnT>
                      <a:noFill/>
                    </a:lnT>
                    <a:lnB>
                      <a:noFill/>
                    </a:lnB>
                  </a:tcPr>
                </a:tc>
              </a:tr>
              <a:tr h="242226">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r>
              <a:tr h="515043">
                <a:tc>
                  <a:txBody>
                    <a:bodyPr/>
                    <a:lstStyle/>
                    <a:p>
                      <a:pPr algn="r" rtl="1" fontAlgn="b"/>
                      <a:r>
                        <a:rPr lang="he-IL" sz="1000" b="0" i="0" u="none" strike="noStrike">
                          <a:solidFill>
                            <a:srgbClr val="000000"/>
                          </a:solidFill>
                          <a:effectLst/>
                          <a:latin typeface="Arial" panose="020B0604020202020204" pitchFamily="34" charset="0"/>
                        </a:rPr>
                        <a:t>הסעיף</a:t>
                      </a:r>
                    </a:p>
                  </a:txBody>
                  <a:tcPr marL="8336" marR="8336" marT="83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1" fontAlgn="b"/>
                      <a:r>
                        <a:rPr lang="he-IL" sz="1000" b="0" i="0" u="none" strike="noStrike">
                          <a:solidFill>
                            <a:srgbClr val="000000"/>
                          </a:solidFill>
                          <a:effectLst/>
                          <a:latin typeface="Arial" panose="020B0604020202020204" pitchFamily="34" charset="0"/>
                        </a:rPr>
                        <a:t>שדה יואב</a:t>
                      </a:r>
                    </a:p>
                  </a:txBody>
                  <a:tcPr marL="8336" marR="8336" marT="83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1" fontAlgn="b"/>
                      <a:r>
                        <a:rPr lang="he-IL" sz="1000" b="0" i="0" u="none" strike="noStrike">
                          <a:solidFill>
                            <a:srgbClr val="000000"/>
                          </a:solidFill>
                          <a:effectLst/>
                          <a:latin typeface="Arial" panose="020B0604020202020204" pitchFamily="34" charset="0"/>
                        </a:rPr>
                        <a:t>גבעת ברנר</a:t>
                      </a:r>
                    </a:p>
                  </a:txBody>
                  <a:tcPr marL="8336" marR="8336" marT="83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1" fontAlgn="b"/>
                      <a:r>
                        <a:rPr lang="he-IL" sz="1000" b="0" i="0" u="none" strike="noStrike">
                          <a:solidFill>
                            <a:srgbClr val="000000"/>
                          </a:solidFill>
                          <a:effectLst/>
                          <a:latin typeface="Arial" panose="020B0604020202020204" pitchFamily="34" charset="0"/>
                        </a:rPr>
                        <a:t>משק אורגני בצפון  - הוצאות מופחתות</a:t>
                      </a:r>
                    </a:p>
                  </a:txBody>
                  <a:tcPr marL="8336" marR="8336" marT="83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1" fontAlgn="b"/>
                      <a:r>
                        <a:rPr lang="he-IL" sz="1000" b="0" i="0" u="none" strike="noStrike">
                          <a:solidFill>
                            <a:srgbClr val="000000"/>
                          </a:solidFill>
                          <a:effectLst/>
                          <a:latin typeface="Arial" panose="020B0604020202020204" pitchFamily="34" charset="0"/>
                        </a:rPr>
                        <a:t>משק אורגני לדוגמא  - הוצאות רגילות</a:t>
                      </a:r>
                    </a:p>
                  </a:txBody>
                  <a:tcPr marL="8336" marR="8336" marT="8336" marB="0" anchor="b">
                    <a:lnL>
                      <a:noFill/>
                    </a:lnL>
                    <a:lnR>
                      <a:noFill/>
                    </a:lnR>
                    <a:lnT>
                      <a:noFill/>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קטיף</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270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324</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עיבודים קבלניים ועצמיים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371</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180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עבודה כללית + קבלן פועלים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44</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זרעים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140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140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140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140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מים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dirty="0">
                          <a:solidFill>
                            <a:srgbClr val="000000"/>
                          </a:solidFill>
                          <a:effectLst/>
                          <a:latin typeface="Arial" panose="020B0604020202020204" pitchFamily="34" charset="0"/>
                        </a:rPr>
                        <a:t>₪ </a:t>
                      </a:r>
                      <a:r>
                        <a:rPr lang="he-IL" sz="1050" b="0" i="0" u="none" strike="noStrike" dirty="0">
                          <a:solidFill>
                            <a:srgbClr val="000000"/>
                          </a:solidFill>
                          <a:effectLst/>
                          <a:latin typeface="Arial" panose="020B0604020202020204" pitchFamily="34" charset="0"/>
                        </a:rPr>
                        <a:t>550</a:t>
                      </a:r>
                      <a:endParaRPr lang="he-IL" sz="1000" b="0" i="0" u="none" strike="noStrike" dirty="0">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969</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882</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1,058</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עמלות מועצת הכותנה</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ביטוח</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55</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55</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55</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פיקוח מזיקים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עישוב</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225</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270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דשן</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298</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קומפוסט כולל פיזור</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180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ריסוסים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חומרי בקרה ושילוך</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50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1889">
                <a:tc>
                  <a:txBody>
                    <a:bodyPr/>
                    <a:lstStyle/>
                    <a:p>
                      <a:pPr algn="r" rtl="1" fontAlgn="b"/>
                      <a:r>
                        <a:rPr lang="he-IL" sz="1000" b="0" i="0" u="none" strike="noStrike">
                          <a:solidFill>
                            <a:srgbClr val="000000"/>
                          </a:solidFill>
                          <a:effectLst/>
                          <a:latin typeface="Arial" panose="020B0604020202020204" pitchFamily="34" charset="0"/>
                        </a:rPr>
                        <a:t>חומרי הדברת מזיקים כולל פזור חוטי פרומון</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381</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60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120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חומרי הדברת עשבים</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100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000" b="0" i="0" u="none" strike="noStrike">
                          <a:solidFill>
                            <a:srgbClr val="000000"/>
                          </a:solidFill>
                          <a:effectLst/>
                          <a:latin typeface="Arial" panose="020B0604020202020204" pitchFamily="34" charset="0"/>
                        </a:rPr>
                        <a:t> </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26">
                <a:tc>
                  <a:txBody>
                    <a:bodyPr/>
                    <a:lstStyle/>
                    <a:p>
                      <a:pPr algn="r" rtl="1" fontAlgn="b"/>
                      <a:r>
                        <a:rPr lang="he-IL" sz="1000" b="0" i="0" u="none" strike="noStrike">
                          <a:solidFill>
                            <a:srgbClr val="000000"/>
                          </a:solidFill>
                          <a:effectLst/>
                          <a:latin typeface="Arial" panose="020B0604020202020204" pitchFamily="34" charset="0"/>
                        </a:rPr>
                        <a:t>הובלה וניפוט</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370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297</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000" b="0" i="0" u="none" strike="noStrike">
                          <a:solidFill>
                            <a:srgbClr val="000000"/>
                          </a:solidFill>
                          <a:effectLst/>
                          <a:latin typeface="Arial" panose="020B0604020202020204" pitchFamily="34" charset="0"/>
                        </a:rPr>
                        <a:t>₪ 300</a:t>
                      </a:r>
                    </a:p>
                  </a:txBody>
                  <a:tcPr marL="8336" marR="8336" marT="83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241">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802">
                <a:tc>
                  <a:txBody>
                    <a:bodyPr/>
                    <a:lstStyle/>
                    <a:p>
                      <a:pPr algn="r" rtl="1" fontAlgn="b"/>
                      <a:r>
                        <a:rPr lang="he-IL" sz="1000" b="1" i="0" u="none" strike="noStrike">
                          <a:solidFill>
                            <a:srgbClr val="000000"/>
                          </a:solidFill>
                          <a:effectLst/>
                          <a:latin typeface="Arial" panose="020B0604020202020204" pitchFamily="34" charset="0"/>
                        </a:rPr>
                        <a:t>סה"כ הוצאות גידול ישירות</a:t>
                      </a:r>
                    </a:p>
                  </a:txBody>
                  <a:tcPr marL="8336" marR="8336" marT="8336"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he-IL" sz="1000" b="1" i="0" u="none" strike="noStrike">
                          <a:solidFill>
                            <a:srgbClr val="000000"/>
                          </a:solidFill>
                          <a:effectLst/>
                          <a:latin typeface="Arial" panose="020B0604020202020204" pitchFamily="34" charset="0"/>
                        </a:rPr>
                        <a:t>₪ 2,765</a:t>
                      </a:r>
                    </a:p>
                  </a:txBody>
                  <a:tcPr marL="8336" marR="8336" marT="833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he-IL" sz="1000" b="1" i="0" u="none" strike="noStrike">
                          <a:solidFill>
                            <a:srgbClr val="000000"/>
                          </a:solidFill>
                          <a:effectLst/>
                          <a:latin typeface="Arial" panose="020B0604020202020204" pitchFamily="34" charset="0"/>
                        </a:rPr>
                        <a:t>₪ 2,800</a:t>
                      </a:r>
                    </a:p>
                  </a:txBody>
                  <a:tcPr marL="8336" marR="8336" marT="833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he-IL" sz="1000" b="1" i="0" u="none" strike="noStrike">
                          <a:solidFill>
                            <a:srgbClr val="000000"/>
                          </a:solidFill>
                          <a:effectLst/>
                          <a:latin typeface="Arial" panose="020B0604020202020204" pitchFamily="34" charset="0"/>
                        </a:rPr>
                        <a:t>₪ 2,332</a:t>
                      </a:r>
                    </a:p>
                  </a:txBody>
                  <a:tcPr marL="8336" marR="8336" marT="833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he-IL" sz="1000" b="1" i="0" u="none" strike="noStrike">
                          <a:solidFill>
                            <a:srgbClr val="000000"/>
                          </a:solidFill>
                          <a:effectLst/>
                          <a:latin typeface="Arial" panose="020B0604020202020204" pitchFamily="34" charset="0"/>
                        </a:rPr>
                        <a:t>₪ 2,727</a:t>
                      </a:r>
                    </a:p>
                  </a:txBody>
                  <a:tcPr marL="8336" marR="8336" marT="8336"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226">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w="12700" cap="flat" cmpd="sng" algn="ctr">
                      <a:solidFill>
                        <a:srgbClr val="000000"/>
                      </a:solidFill>
                      <a:prstDash val="solid"/>
                      <a:round/>
                      <a:headEnd type="none" w="med" len="med"/>
                      <a:tailEnd type="none" w="med" len="med"/>
                    </a:lnT>
                    <a:lnB>
                      <a:noFill/>
                    </a:lnB>
                  </a:tcPr>
                </a:tc>
              </a:tr>
              <a:tr h="251241">
                <a:tc gridSpan="3">
                  <a:txBody>
                    <a:bodyPr/>
                    <a:lstStyle/>
                    <a:p>
                      <a:pPr algn="r" rtl="1" fontAlgn="b"/>
                      <a:r>
                        <a:rPr lang="he-IL" sz="1000" b="1" i="0" u="none" strike="noStrike">
                          <a:solidFill>
                            <a:srgbClr val="000000"/>
                          </a:solidFill>
                          <a:effectLst/>
                          <a:latin typeface="Arial" panose="020B0604020202020204" pitchFamily="34" charset="0"/>
                        </a:rPr>
                        <a:t>העלות של פימה אורגנית נמוכה מעלות גידול פימה רגילה</a:t>
                      </a:r>
                    </a:p>
                  </a:txBody>
                  <a:tcPr marL="8336" marR="8336" marT="8336" marB="0" anchor="b">
                    <a:lnL>
                      <a:noFill/>
                    </a:lnL>
                    <a:lnR>
                      <a:noFill/>
                    </a:lnR>
                    <a:lnT>
                      <a:noFill/>
                    </a:lnT>
                    <a:lnB>
                      <a:noFill/>
                    </a:lnB>
                  </a:tcPr>
                </a:tc>
                <a:tc hMerge="1">
                  <a:txBody>
                    <a:bodyPr/>
                    <a:lstStyle/>
                    <a:p>
                      <a:pPr rtl="1"/>
                      <a:endParaRPr lang="he-IL"/>
                    </a:p>
                  </a:txBody>
                  <a:tcPr/>
                </a:tc>
                <a:tc hMerge="1">
                  <a:txBody>
                    <a:bodyPr/>
                    <a:lstStyle/>
                    <a:p>
                      <a:pPr rtl="1"/>
                      <a:endParaRPr lang="he-IL"/>
                    </a:p>
                  </a:txBody>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r>
              <a:tr h="251241">
                <a:tc>
                  <a:txBody>
                    <a:bodyPr/>
                    <a:lstStyle/>
                    <a:p>
                      <a:pPr algn="l" rtl="0" fontAlgn="b"/>
                      <a:endParaRPr lang="he-IL" sz="1000" b="1"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a:solidFill>
                          <a:srgbClr val="000000"/>
                        </a:solidFill>
                        <a:effectLst/>
                        <a:latin typeface="Arial" panose="020B0604020202020204" pitchFamily="34" charset="0"/>
                      </a:endParaRPr>
                    </a:p>
                  </a:txBody>
                  <a:tcPr marL="8336" marR="8336" marT="8336" marB="0" anchor="b">
                    <a:lnL>
                      <a:noFill/>
                    </a:lnL>
                    <a:lnR>
                      <a:noFill/>
                    </a:lnR>
                    <a:lnT>
                      <a:noFill/>
                    </a:lnT>
                    <a:lnB>
                      <a:noFill/>
                    </a:lnB>
                  </a:tcPr>
                </a:tc>
                <a:tc>
                  <a:txBody>
                    <a:bodyPr/>
                    <a:lstStyle/>
                    <a:p>
                      <a:pPr algn="l" rtl="0" fontAlgn="b"/>
                      <a:endParaRPr lang="he-IL" sz="1000" b="0" i="0" u="none" strike="noStrike" dirty="0">
                        <a:solidFill>
                          <a:srgbClr val="000000"/>
                        </a:solidFill>
                        <a:effectLst/>
                        <a:latin typeface="Arial" panose="020B0604020202020204" pitchFamily="34" charset="0"/>
                      </a:endParaRPr>
                    </a:p>
                  </a:txBody>
                  <a:tcPr marL="8336" marR="8336" marT="8336" marB="0" anchor="b">
                    <a:lnL>
                      <a:noFill/>
                    </a:lnL>
                    <a:lnR>
                      <a:noFill/>
                    </a:lnR>
                    <a:lnT>
                      <a:noFill/>
                    </a:lnT>
                    <a:lnB>
                      <a:noFill/>
                    </a:lnB>
                  </a:tcPr>
                </a:tc>
              </a:tr>
            </a:tbl>
          </a:graphicData>
        </a:graphic>
      </p:graphicFrame>
    </p:spTree>
    <p:extLst>
      <p:ext uri="{BB962C8B-B14F-4D97-AF65-F5344CB8AC3E}">
        <p14:creationId xmlns:p14="http://schemas.microsoft.com/office/powerpoint/2010/main" val="2610546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extLst>
              <p:ext uri="{D42A27DB-BD31-4B8C-83A1-F6EECF244321}">
                <p14:modId xmlns:p14="http://schemas.microsoft.com/office/powerpoint/2010/main" val="472895957"/>
              </p:ext>
            </p:extLst>
          </p:nvPr>
        </p:nvGraphicFramePr>
        <p:xfrm>
          <a:off x="348918" y="433137"/>
          <a:ext cx="10984830" cy="5739062"/>
        </p:xfrm>
        <a:graphic>
          <a:graphicData uri="http://schemas.openxmlformats.org/drawingml/2006/table">
            <a:tbl>
              <a:tblPr rtl="1"/>
              <a:tblGrid>
                <a:gridCol w="3690557"/>
                <a:gridCol w="1042039"/>
                <a:gridCol w="1042039"/>
                <a:gridCol w="1042039"/>
                <a:gridCol w="1042039"/>
                <a:gridCol w="1042039"/>
                <a:gridCol w="1042039"/>
                <a:gridCol w="1042039"/>
              </a:tblGrid>
              <a:tr h="399934">
                <a:tc gridSpan="8">
                  <a:txBody>
                    <a:bodyPr/>
                    <a:lstStyle/>
                    <a:p>
                      <a:pPr algn="ctr" rtl="1" fontAlgn="b"/>
                      <a:r>
                        <a:rPr lang="he-IL" sz="1100" b="1" i="0" u="sng" strike="noStrike">
                          <a:solidFill>
                            <a:srgbClr val="000000"/>
                          </a:solidFill>
                          <a:effectLst/>
                          <a:latin typeface="Arial" panose="020B0604020202020204" pitchFamily="34" charset="0"/>
                        </a:rPr>
                        <a:t>רווח והפסד מגידול פימה אורגנית - עלות רגילה</a:t>
                      </a:r>
                    </a:p>
                  </a:txBody>
                  <a:tcPr marL="9525" marR="9525" marT="9525" marB="0" anchor="b">
                    <a:lnL>
                      <a:noFill/>
                    </a:lnL>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379938">
                <a:tc>
                  <a:txBody>
                    <a:bodyPr/>
                    <a:lstStyle/>
                    <a:p>
                      <a:pPr algn="r" rtl="1" fontAlgn="b"/>
                      <a:r>
                        <a:rPr lang="he-IL" sz="1100" b="0" i="0" u="none" strike="noStrike">
                          <a:solidFill>
                            <a:srgbClr val="000000"/>
                          </a:solidFill>
                          <a:effectLst/>
                          <a:latin typeface="Arial" panose="020B0604020202020204" pitchFamily="34" charset="0"/>
                        </a:rPr>
                        <a:t>מחיר למגדל - 328 סנט לליברה</a:t>
                      </a: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הכנסות</a:t>
                      </a: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יבול סיבים לדונם</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150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160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170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180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190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200</a:t>
                      </a: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מחיר ק"ג סיבים</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25.98</a:t>
                      </a: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הכנסות מסיבים לדונם</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3,637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3,897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4,156</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4,416</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4,676</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4,936</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5,196</a:t>
                      </a: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יבול גרעינים לדונם </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210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225</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240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255</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270</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285</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300</a:t>
                      </a: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מחיר גרעינים לק"ג</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1.4</a:t>
                      </a: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הכנסות מגרעינים</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294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315</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336</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357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378</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399</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420</a:t>
                      </a:r>
                    </a:p>
                  </a:txBody>
                  <a:tcPr marL="9525" marR="9525" marT="9525" marB="0" anchor="b">
                    <a:lnL>
                      <a:noFill/>
                    </a:lnL>
                    <a:lnR>
                      <a:noFill/>
                    </a:lnR>
                    <a:lnT>
                      <a:noFill/>
                    </a:lnT>
                    <a:lnB>
                      <a:noFill/>
                    </a:lnB>
                  </a:tcPr>
                </a:tc>
              </a:tr>
              <a:tr h="379938">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סה"כ פדיון</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3,931</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4,212</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4,492</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4,773</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5,054</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5,335</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5,616</a:t>
                      </a:r>
                    </a:p>
                  </a:txBody>
                  <a:tcPr marL="9525" marR="9525" marT="9525" marB="0" anchor="b">
                    <a:lnL>
                      <a:noFill/>
                    </a:lnL>
                    <a:lnR>
                      <a:noFill/>
                    </a:lnR>
                    <a:lnT>
                      <a:noFill/>
                    </a:lnT>
                    <a:lnB>
                      <a:noFill/>
                    </a:lnB>
                  </a:tcPr>
                </a:tc>
              </a:tr>
              <a:tr h="379938">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79938">
                <a:tc>
                  <a:txBody>
                    <a:bodyPr/>
                    <a:lstStyle/>
                    <a:p>
                      <a:pPr algn="r" rtl="1" fontAlgn="b"/>
                      <a:r>
                        <a:rPr lang="he-IL" sz="1100" b="0" i="0" u="none" strike="noStrike">
                          <a:solidFill>
                            <a:srgbClr val="000000"/>
                          </a:solidFill>
                          <a:effectLst/>
                          <a:latin typeface="Arial" panose="020B0604020202020204" pitchFamily="34" charset="0"/>
                        </a:rPr>
                        <a:t>משק אורגני לדוגמא  - הוצאות רגילות לדונם</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c>
                  <a:txBody>
                    <a:bodyPr/>
                    <a:lstStyle/>
                    <a:p>
                      <a:pPr algn="r" rtl="0" fontAlgn="b"/>
                      <a:r>
                        <a:rPr lang="he-IL" sz="1100" b="0" i="0" u="none" strike="noStrike">
                          <a:solidFill>
                            <a:srgbClr val="000000"/>
                          </a:solidFill>
                          <a:effectLst/>
                          <a:latin typeface="Arial" panose="020B0604020202020204" pitchFamily="34" charset="0"/>
                        </a:rPr>
                        <a:t>2,727</a:t>
                      </a:r>
                    </a:p>
                  </a:txBody>
                  <a:tcPr marL="9525" marR="9525" marT="9525" marB="0" anchor="b">
                    <a:lnL>
                      <a:noFill/>
                    </a:lnL>
                    <a:lnR>
                      <a:noFill/>
                    </a:lnR>
                    <a:lnT>
                      <a:noFill/>
                    </a:lnT>
                    <a:lnB>
                      <a:noFill/>
                    </a:lnB>
                  </a:tcPr>
                </a:tc>
              </a:tr>
              <a:tr h="379938">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9934">
                <a:tc>
                  <a:txBody>
                    <a:bodyPr/>
                    <a:lstStyle/>
                    <a:p>
                      <a:pPr algn="r" rtl="1" fontAlgn="b"/>
                      <a:r>
                        <a:rPr lang="he-IL" sz="1100" b="1" i="0" u="none" strike="noStrike">
                          <a:solidFill>
                            <a:srgbClr val="000000"/>
                          </a:solidFill>
                          <a:effectLst/>
                          <a:latin typeface="Arial" panose="020B0604020202020204" pitchFamily="34" charset="0"/>
                        </a:rPr>
                        <a:t>סה"כ רווח לדונם - לפני קבועות הענף</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1,203</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1,484</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1,765</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2,046</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2,327</a:t>
                      </a:r>
                    </a:p>
                  </a:txBody>
                  <a:tcPr marL="9525" marR="9525" marT="9525" marB="0" anchor="b">
                    <a:lnL>
                      <a:noFill/>
                    </a:lnL>
                    <a:lnR>
                      <a:noFill/>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2,607</a:t>
                      </a:r>
                    </a:p>
                  </a:txBody>
                  <a:tcPr marL="9525" marR="9525" marT="9525" marB="0" anchor="b">
                    <a:lnL>
                      <a:noFill/>
                    </a:lnL>
                    <a:lnR>
                      <a:noFill/>
                    </a:lnR>
                    <a:lnT>
                      <a:noFill/>
                    </a:lnT>
                    <a:lnB>
                      <a:noFill/>
                    </a:lnB>
                  </a:tcPr>
                </a:tc>
                <a:tc>
                  <a:txBody>
                    <a:bodyPr/>
                    <a:lstStyle/>
                    <a:p>
                      <a:pPr algn="r" rtl="0" fontAlgn="b"/>
                      <a:r>
                        <a:rPr lang="he-IL" sz="1100" b="1" i="0" u="none" strike="noStrike" dirty="0">
                          <a:solidFill>
                            <a:srgbClr val="000000"/>
                          </a:solidFill>
                          <a:effectLst/>
                          <a:latin typeface="Arial" panose="020B0604020202020204" pitchFamily="34" charset="0"/>
                        </a:rPr>
                        <a:t>2,888</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726775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3"/>
          <p:cNvGraphicFramePr>
            <a:graphicFrameLocks noGrp="1"/>
          </p:cNvGraphicFramePr>
          <p:nvPr>
            <p:extLst>
              <p:ext uri="{D42A27DB-BD31-4B8C-83A1-F6EECF244321}">
                <p14:modId xmlns:p14="http://schemas.microsoft.com/office/powerpoint/2010/main" val="2481526902"/>
              </p:ext>
            </p:extLst>
          </p:nvPr>
        </p:nvGraphicFramePr>
        <p:xfrm>
          <a:off x="1467852" y="397038"/>
          <a:ext cx="9541042" cy="6208302"/>
        </p:xfrm>
        <a:graphic>
          <a:graphicData uri="http://schemas.openxmlformats.org/drawingml/2006/table">
            <a:tbl>
              <a:tblPr rtl="1"/>
              <a:tblGrid>
                <a:gridCol w="1084666"/>
                <a:gridCol w="1084666"/>
                <a:gridCol w="1948380"/>
                <a:gridCol w="1084666"/>
                <a:gridCol w="1084666"/>
                <a:gridCol w="1084666"/>
                <a:gridCol w="1084666"/>
                <a:gridCol w="1084666"/>
              </a:tblGrid>
              <a:tr h="277809">
                <a:tc>
                  <a:txBody>
                    <a:bodyPr/>
                    <a:lstStyle/>
                    <a:p>
                      <a:pPr algn="l" rtl="0" fontAlgn="b"/>
                      <a:endParaRPr lang="he-IL" sz="11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92431">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rtl="1" fontAlgn="b"/>
                      <a:r>
                        <a:rPr lang="he-IL" sz="1100" b="1" i="0" u="none" strike="noStrike">
                          <a:solidFill>
                            <a:srgbClr val="000000"/>
                          </a:solidFill>
                          <a:effectLst/>
                          <a:latin typeface="Arial" panose="020B0604020202020204" pitchFamily="34" charset="0"/>
                        </a:rPr>
                        <a:t>סיכום:</a:t>
                      </a: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77809">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5">
                  <a:txBody>
                    <a:bodyPr/>
                    <a:lstStyle/>
                    <a:p>
                      <a:pPr algn="r" rtl="1" fontAlgn="b"/>
                      <a:r>
                        <a:rPr lang="he-IL" sz="1100" b="0" i="0" u="none" strike="noStrike">
                          <a:solidFill>
                            <a:srgbClr val="000000"/>
                          </a:solidFill>
                          <a:effectLst/>
                          <a:latin typeface="Arial" panose="020B0604020202020204" pitchFamily="34" charset="0"/>
                        </a:rPr>
                        <a:t>א.ההוצאות בגידול פימה אורגנית נמוכות מההוצאות בגידול פימה רגילה</a:t>
                      </a:r>
                    </a:p>
                  </a:txBody>
                  <a:tcPr marL="9525" marR="9525" marT="9525" marB="0" anchor="b">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92431">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6">
                  <a:txBody>
                    <a:bodyPr/>
                    <a:lstStyle/>
                    <a:p>
                      <a:pPr algn="r" rtl="1" fontAlgn="b"/>
                      <a:r>
                        <a:rPr lang="he-IL" sz="1100" b="1" i="0" u="none" strike="noStrike">
                          <a:solidFill>
                            <a:srgbClr val="000000"/>
                          </a:solidFill>
                          <a:effectLst/>
                          <a:latin typeface="Arial" panose="020B0604020202020204" pitchFamily="34" charset="0"/>
                        </a:rPr>
                        <a:t>ב. הרווחיות בגידול פימה אורגנית גבוהה ביותר, בכל מנעד היבולים האפשרי</a:t>
                      </a:r>
                    </a:p>
                  </a:txBody>
                  <a:tcPr marL="9525" marR="9525" marT="9525" marB="0" anchor="b">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77809">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7">
                  <a:txBody>
                    <a:bodyPr/>
                    <a:lstStyle/>
                    <a:p>
                      <a:pPr algn="r" rtl="1" fontAlgn="b"/>
                      <a:r>
                        <a:rPr lang="he-IL" sz="1100" b="0" i="0" u="none" strike="noStrike" dirty="0">
                          <a:solidFill>
                            <a:srgbClr val="000000"/>
                          </a:solidFill>
                          <a:effectLst/>
                          <a:latin typeface="Arial" panose="020B0604020202020204" pitchFamily="34" charset="0"/>
                        </a:rPr>
                        <a:t>ג. הרווחיות של גידול פימה אורגנית עולה באופן מובהק ככל שמגיעים ליבולים גבוהים ויותר</a:t>
                      </a:r>
                    </a:p>
                  </a:txBody>
                  <a:tcPr marL="9525" marR="9525" marT="9525" marB="0" anchor="b">
                    <a:lnL>
                      <a:noFill/>
                    </a:lnL>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277809">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5">
                  <a:txBody>
                    <a:bodyPr/>
                    <a:lstStyle/>
                    <a:p>
                      <a:pPr algn="r" rtl="1" fontAlgn="b"/>
                      <a:r>
                        <a:rPr lang="he-IL" sz="1100" b="0" i="0" u="none" strike="noStrike">
                          <a:solidFill>
                            <a:srgbClr val="000000"/>
                          </a:solidFill>
                          <a:effectLst/>
                          <a:latin typeface="Arial" panose="020B0604020202020204" pitchFamily="34" charset="0"/>
                        </a:rPr>
                        <a:t>ד. לכל משק עלות מים שונה, הן בכמות המים לדונם, והן במחיר הקוב.  </a:t>
                      </a:r>
                    </a:p>
                  </a:txBody>
                  <a:tcPr marL="9525" marR="9525" marT="9525" marB="0" anchor="b">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77809">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5">
                  <a:txBody>
                    <a:bodyPr/>
                    <a:lstStyle/>
                    <a:p>
                      <a:pPr algn="r" rtl="1" fontAlgn="b"/>
                      <a:r>
                        <a:rPr lang="he-IL" sz="1100" b="0" i="0" u="none" strike="noStrike">
                          <a:solidFill>
                            <a:srgbClr val="000000"/>
                          </a:solidFill>
                          <a:effectLst/>
                          <a:latin typeface="Arial" panose="020B0604020202020204" pitchFamily="34" charset="0"/>
                        </a:rPr>
                        <a:t>לכן על כל משק להציב בגליון האקסל את עלות המים הספציפיות שלו</a:t>
                      </a:r>
                    </a:p>
                  </a:txBody>
                  <a:tcPr marL="9525" marR="9525" marT="9525" marB="0" anchor="b">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92431">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906534">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1" fontAlgn="b"/>
                      <a:r>
                        <a:rPr lang="he-IL" sz="1100" b="1" i="0" u="none" strike="noStrike">
                          <a:solidFill>
                            <a:srgbClr val="000000"/>
                          </a:solidFill>
                          <a:effectLst/>
                          <a:latin typeface="Arial" panose="020B0604020202020204" pitchFamily="34" charset="0"/>
                        </a:rPr>
                        <a:t>יבול סיבים לדונם</a:t>
                      </a:r>
                    </a:p>
                  </a:txBody>
                  <a:tcPr marL="9525" marR="9525" marT="9525"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1" fontAlgn="b"/>
                      <a:r>
                        <a:rPr lang="he-IL" sz="1100" b="1" i="0" u="none" strike="noStrike">
                          <a:solidFill>
                            <a:srgbClr val="000000"/>
                          </a:solidFill>
                          <a:effectLst/>
                          <a:latin typeface="Arial" panose="020B0604020202020204" pitchFamily="34" charset="0"/>
                        </a:rPr>
                        <a:t>רווח לדונם לפני הטלת תקורות הענף</a:t>
                      </a:r>
                    </a:p>
                  </a:txBody>
                  <a:tcPr marL="9525" marR="9525" marT="9525"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140</a:t>
                      </a:r>
                    </a:p>
                  </a:txBody>
                  <a:tcPr marL="9525" marR="9525" marT="9525"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1,203</a:t>
                      </a:r>
                    </a:p>
                  </a:txBody>
                  <a:tcPr marL="9525" marR="9525" marT="9525"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150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1,484</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160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1,765</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170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2,046</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180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2,327</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190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2,607</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91857">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rtl="0" fontAlgn="b"/>
                      <a:r>
                        <a:rPr lang="he-IL" sz="1100" b="1" i="0" u="none" strike="noStrike">
                          <a:solidFill>
                            <a:srgbClr val="000000"/>
                          </a:solidFill>
                          <a:effectLst/>
                          <a:latin typeface="Arial" panose="020B0604020202020204" pitchFamily="34" charset="0"/>
                        </a:rPr>
                        <a:t>200</a:t>
                      </a:r>
                    </a:p>
                  </a:txBody>
                  <a:tcPr marL="9525" marR="9525" marT="9525"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he-IL" sz="1100" b="1" i="0" u="none" strike="noStrike">
                          <a:solidFill>
                            <a:srgbClr val="000000"/>
                          </a:solidFill>
                          <a:effectLst/>
                          <a:latin typeface="Arial" panose="020B0604020202020204" pitchFamily="34" charset="0"/>
                        </a:rPr>
                        <a:t>₪ 2,888</a:t>
                      </a:r>
                    </a:p>
                  </a:txBody>
                  <a:tcPr marL="9525" marR="9525" marT="9525"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92431">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rtl="0" fontAlgn="b"/>
                      <a:endParaRPr lang="he-IL" sz="11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262084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חזון לעתיד</a:t>
            </a:r>
            <a:endParaRPr lang="he-IL" dirty="0"/>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1515334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he-IL" sz="4400" b="1" dirty="0" smtClean="0"/>
              <a:t>חזון</a:t>
            </a:r>
            <a:r>
              <a:rPr lang="he-IL" sz="4400" dirty="0" smtClean="0"/>
              <a:t> = מחשבה שהוגדרה ונכתבה, </a:t>
            </a:r>
            <a:r>
              <a:rPr lang="en-US" sz="4400" dirty="0" smtClean="0"/>
              <a:t/>
            </a:r>
            <a:br>
              <a:rPr lang="en-US" sz="4400" dirty="0" smtClean="0"/>
            </a:br>
            <a:r>
              <a:rPr lang="he-IL" sz="4400" dirty="0" smtClean="0"/>
              <a:t>אך טרם התממשה בהסכם מפורט, טרם הוכנה </a:t>
            </a:r>
            <a:r>
              <a:rPr lang="he-IL" sz="4400" dirty="0" err="1" smtClean="0"/>
              <a:t>תוכנית</a:t>
            </a:r>
            <a:r>
              <a:rPr lang="he-IL" sz="4400" dirty="0" smtClean="0"/>
              <a:t> ביצוע מפורטת ועוד</a:t>
            </a:r>
            <a:endParaRPr lang="he-IL" sz="4400" dirty="0"/>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2957880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962527" y="3830638"/>
            <a:ext cx="9962147" cy="2479676"/>
          </a:xfrm>
        </p:spPr>
        <p:txBody>
          <a:bodyPr>
            <a:noAutofit/>
          </a:bodyPr>
          <a:lstStyle/>
          <a:p>
            <a:pPr algn="r"/>
            <a:r>
              <a:rPr lang="he-IL" sz="2800" dirty="0" smtClean="0"/>
              <a:t>ההסכם הנוכחי – 340 סנט למועצה (328 סנט למגדל) לשנים 2021-2027</a:t>
            </a:r>
            <a:r>
              <a:rPr lang="he-IL" sz="2800" dirty="0"/>
              <a:t/>
            </a:r>
            <a:br>
              <a:rPr lang="he-IL" sz="2800" dirty="0"/>
            </a:br>
            <a:r>
              <a:rPr lang="he-IL" sz="2800" b="1" dirty="0" smtClean="0"/>
              <a:t>החזון</a:t>
            </a:r>
            <a:r>
              <a:rPr lang="he-IL" sz="2800" dirty="0" smtClean="0"/>
              <a:t> - עד סוף דצמבר 2023 – יתווסף הסכם משלים לשנים 2028-2033:</a:t>
            </a:r>
            <a:br>
              <a:rPr lang="he-IL" sz="2800" dirty="0" smtClean="0"/>
            </a:br>
            <a:r>
              <a:rPr lang="he-IL" sz="2800" dirty="0" smtClean="0"/>
              <a:t>6 שנים תוספת להסכם המקורי.</a:t>
            </a:r>
            <a:br>
              <a:rPr lang="he-IL" sz="2800" dirty="0" smtClean="0"/>
            </a:br>
            <a:r>
              <a:rPr lang="he-IL" sz="2800" b="1" dirty="0" smtClean="0"/>
              <a:t>החזון</a:t>
            </a:r>
            <a:r>
              <a:rPr lang="he-IL" sz="2800" dirty="0" smtClean="0"/>
              <a:t> - בתקופה הנוספת – תוספת מחיר של 20 סנט לליברה פימה אורגנית.</a:t>
            </a:r>
            <a:r>
              <a:rPr lang="en-US" sz="2800" dirty="0" smtClean="0"/>
              <a:t/>
            </a:r>
            <a:br>
              <a:rPr lang="en-US" sz="2800" dirty="0" smtClean="0"/>
            </a:br>
            <a:r>
              <a:rPr lang="he-IL" sz="2800" dirty="0" smtClean="0"/>
              <a:t>כלומר, בתקופה הנוספת המחיר למועצה יהיה 360 סנט לליברה למועצה, ו-348 סנט לליברה למגדל.</a:t>
            </a:r>
            <a:br>
              <a:rPr lang="he-IL" sz="2800" dirty="0" smtClean="0"/>
            </a:br>
            <a:r>
              <a:rPr lang="en-US" sz="2800" dirty="0" smtClean="0"/>
              <a:t/>
            </a:r>
            <a:br>
              <a:rPr lang="en-US" sz="2800" dirty="0" smtClean="0"/>
            </a:br>
            <a:r>
              <a:rPr lang="he-IL" sz="2800" b="1" dirty="0" smtClean="0"/>
              <a:t>המטרה</a:t>
            </a:r>
            <a:r>
              <a:rPr lang="he-IL" sz="2800" dirty="0" smtClean="0"/>
              <a:t> – </a:t>
            </a:r>
            <a:r>
              <a:rPr lang="en-US" sz="2800" dirty="0" smtClean="0"/>
              <a:t/>
            </a:r>
            <a:br>
              <a:rPr lang="en-US" sz="2800" dirty="0" smtClean="0"/>
            </a:br>
            <a:r>
              <a:rPr lang="he-IL" sz="2800" dirty="0" smtClean="0"/>
              <a:t>א. אופק לטווח ארוך למגדלי האורגניים הנוכחיים.</a:t>
            </a:r>
            <a:br>
              <a:rPr lang="he-IL" sz="2800" dirty="0" smtClean="0"/>
            </a:br>
            <a:r>
              <a:rPr lang="he-IL" sz="2800" dirty="0" smtClean="0"/>
              <a:t>ב. </a:t>
            </a:r>
            <a:r>
              <a:rPr lang="he-IL" sz="2800" dirty="0"/>
              <a:t>אופק לטווח ארוך </a:t>
            </a:r>
            <a:r>
              <a:rPr lang="he-IL" sz="2800" dirty="0" smtClean="0"/>
              <a:t>יאפשר הסבת שטחים נוספים לאורגני אצל המגדלים הנוכחיים.</a:t>
            </a:r>
            <a:r>
              <a:rPr lang="he-IL" sz="2800" dirty="0"/>
              <a:t/>
            </a:r>
            <a:br>
              <a:rPr lang="he-IL" sz="2800" dirty="0"/>
            </a:br>
            <a:r>
              <a:rPr lang="he-IL" sz="2800" dirty="0" smtClean="0"/>
              <a:t>ג. </a:t>
            </a:r>
            <a:r>
              <a:rPr lang="he-IL" sz="2800" dirty="0"/>
              <a:t>אופק לטווח ארוך </a:t>
            </a:r>
            <a:r>
              <a:rPr lang="he-IL" sz="2800" dirty="0" smtClean="0"/>
              <a:t>יאפשר הצטרפות מגדלים חדשים למגזר האורגני, והסבת שטחים אצלם.</a:t>
            </a:r>
            <a:r>
              <a:rPr lang="en-US" sz="2800" dirty="0" smtClean="0"/>
              <a:t/>
            </a:r>
            <a:br>
              <a:rPr lang="en-US" sz="2800" dirty="0" smtClean="0"/>
            </a:br>
            <a:endParaRPr lang="he-IL" sz="2800" dirty="0"/>
          </a:p>
        </p:txBody>
      </p:sp>
    </p:spTree>
    <p:extLst>
      <p:ext uri="{BB962C8B-B14F-4D97-AF65-F5344CB8AC3E}">
        <p14:creationId xmlns:p14="http://schemas.microsoft.com/office/powerpoint/2010/main" val="4038471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962527" y="3120775"/>
            <a:ext cx="10130589" cy="2479676"/>
          </a:xfrm>
        </p:spPr>
        <p:txBody>
          <a:bodyPr>
            <a:noAutofit/>
          </a:bodyPr>
          <a:lstStyle/>
          <a:p>
            <a:pPr algn="r"/>
            <a:r>
              <a:rPr lang="he-IL" sz="2800" b="1" dirty="0" smtClean="0"/>
              <a:t>החזון</a:t>
            </a:r>
            <a:r>
              <a:rPr lang="he-IL" sz="2800" dirty="0" smtClean="0"/>
              <a:t> - פימה אורגנית </a:t>
            </a:r>
            <a:r>
              <a:rPr lang="he-IL" sz="2800" dirty="0" err="1" smtClean="0"/>
              <a:t>רגנאגרי</a:t>
            </a:r>
            <a:r>
              <a:rPr lang="he-IL" sz="2800" dirty="0" smtClean="0"/>
              <a:t>:</a:t>
            </a:r>
            <a:br>
              <a:rPr lang="he-IL" sz="2800" dirty="0" smtClean="0"/>
            </a:br>
            <a:r>
              <a:rPr lang="en-US" sz="2800" dirty="0" smtClean="0"/>
              <a:t>Pima Organic </a:t>
            </a:r>
            <a:r>
              <a:rPr lang="en-US" sz="2800" dirty="0" err="1" smtClean="0"/>
              <a:t>Regenagri</a:t>
            </a:r>
            <a:r>
              <a:rPr lang="en-US" sz="2800" dirty="0" smtClean="0"/>
              <a:t/>
            </a:r>
            <a:br>
              <a:rPr lang="en-US" sz="2800" dirty="0" smtClean="0"/>
            </a:br>
            <a:r>
              <a:rPr lang="en-US" sz="2800" dirty="0"/>
              <a:t/>
            </a:r>
            <a:br>
              <a:rPr lang="en-US" sz="2800" dirty="0"/>
            </a:br>
            <a:r>
              <a:rPr lang="he-IL" sz="2800" b="1" dirty="0" smtClean="0"/>
              <a:t>החזון</a:t>
            </a:r>
            <a:r>
              <a:rPr lang="he-IL" sz="2800" dirty="0" smtClean="0"/>
              <a:t> – </a:t>
            </a:r>
            <a:r>
              <a:rPr lang="en-US" sz="2800" dirty="0" smtClean="0"/>
              <a:t/>
            </a:r>
            <a:br>
              <a:rPr lang="en-US" sz="2800" dirty="0" smtClean="0"/>
            </a:br>
            <a:r>
              <a:rPr lang="he-IL" sz="2800" dirty="0" smtClean="0"/>
              <a:t>א. כבר בעונת 2023 יסוכם הסכם על פימה אורגנית </a:t>
            </a:r>
            <a:r>
              <a:rPr lang="he-IL" sz="2800" dirty="0" err="1" smtClean="0"/>
              <a:t>רגנאגרי</a:t>
            </a:r>
            <a:r>
              <a:rPr lang="he-IL" sz="2800" dirty="0" smtClean="0"/>
              <a:t>, בתוספת מחיר של 40 סנט לליברה, מעבר למחיר של פימה אורגנית. כלומר, 380 סנט לליברה למועצה.</a:t>
            </a:r>
            <a:br>
              <a:rPr lang="he-IL" sz="2800" dirty="0" smtClean="0"/>
            </a:br>
            <a:r>
              <a:rPr lang="he-IL" sz="2800" dirty="0" smtClean="0"/>
              <a:t>ב. כבר בעונת 2023, יהיו לפחות 2-3 מגדלים שיגדלו פימה אורגנית </a:t>
            </a:r>
            <a:r>
              <a:rPr lang="he-IL" sz="2800" dirty="0" err="1" smtClean="0"/>
              <a:t>רגנאגרי</a:t>
            </a:r>
            <a:r>
              <a:rPr lang="he-IL" sz="2800" dirty="0" smtClean="0"/>
              <a:t>.</a:t>
            </a:r>
            <a:br>
              <a:rPr lang="he-IL" sz="2800" dirty="0" smtClean="0"/>
            </a:br>
            <a:r>
              <a:rPr lang="he-IL" sz="2800" dirty="0" smtClean="0"/>
              <a:t>ג. בעונת 2024 יעברו מרבית מגדלי הפימה האורגניים לתקן המשולב במחיר הגבוה:</a:t>
            </a:r>
            <a:r>
              <a:rPr lang="he-IL" sz="2800" dirty="0" smtClean="0"/>
              <a:t/>
            </a:r>
            <a:br>
              <a:rPr lang="he-IL" sz="2800" dirty="0" smtClean="0"/>
            </a:br>
            <a:r>
              <a:rPr lang="en-US" sz="2800" b="1" dirty="0">
                <a:solidFill>
                  <a:prstClr val="black"/>
                </a:solidFill>
              </a:rPr>
              <a:t>Pima Organic </a:t>
            </a:r>
            <a:r>
              <a:rPr lang="en-US" sz="2800" b="1" dirty="0" err="1">
                <a:solidFill>
                  <a:prstClr val="black"/>
                </a:solidFill>
              </a:rPr>
              <a:t>Regenagri</a:t>
            </a:r>
            <a:endParaRPr lang="he-IL" sz="2800" b="1" dirty="0"/>
          </a:p>
        </p:txBody>
      </p:sp>
    </p:spTree>
    <p:extLst>
      <p:ext uri="{BB962C8B-B14F-4D97-AF65-F5344CB8AC3E}">
        <p14:creationId xmlns:p14="http://schemas.microsoft.com/office/powerpoint/2010/main" val="87278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422</Words>
  <Application>Microsoft Office PowerPoint</Application>
  <PresentationFormat>מסך רחב</PresentationFormat>
  <Paragraphs>199</Paragraphs>
  <Slides>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Times New Roman</vt:lpstr>
      <vt:lpstr>ערכת נושא Office</vt:lpstr>
      <vt:lpstr>פימה אורגנית : ההיבט הכלכלי והשיווקי</vt:lpstr>
      <vt:lpstr>מצגת של PowerPoint</vt:lpstr>
      <vt:lpstr>מצגת של PowerPoint</vt:lpstr>
      <vt:lpstr>מצגת של PowerPoint</vt:lpstr>
      <vt:lpstr>חזון לעתיד</vt:lpstr>
      <vt:lpstr>חזון = מחשבה שהוגדרה ונכתבה,  אך טרם התממשה בהסכם מפורט, טרם הוכנה תוכנית ביצוע מפורטת ועוד</vt:lpstr>
      <vt:lpstr>ההסכם הנוכחי – 340 סנט למועצה (328 סנט למגדל) לשנים 2021-2027 החזון - עד סוף דצמבר 2023 – יתווסף הסכם משלים לשנים 2028-2033: 6 שנים תוספת להסכם המקורי. החזון - בתקופה הנוספת – תוספת מחיר של 20 סנט לליברה פימה אורגנית. כלומר, בתקופה הנוספת המחיר למועצה יהיה 360 סנט לליברה למועצה, ו-348 סנט לליברה למגדל.  המטרה –  א. אופק לטווח ארוך למגדלי האורגניים הנוכחיים. ב. אופק לטווח ארוך יאפשר הסבת שטחים נוספים לאורגני אצל המגדלים הנוכחיים. ג. אופק לטווח ארוך יאפשר הצטרפות מגדלים חדשים למגזר האורגני, והסבת שטחים אצלם. </vt:lpstr>
      <vt:lpstr>החזון - פימה אורגנית רגנאגרי: Pima Organic Regenagri  החזון –  א. כבר בעונת 2023 יסוכם הסכם על פימה אורגנית רגנאגרי, בתוספת מחיר של 40 סנט לליברה, מעבר למחיר של פימה אורגנית. כלומר, 380 סנט לליברה למועצה. ב. כבר בעונת 2023, יהיו לפחות 2-3 מגדלים שיגדלו פימה אורגנית רגנאגרי. ג. בעונת 2024 יעברו מרבית מגדלי הפימה האורגניים לתקן המשולב במחיר הגבוה: Pima Organic Regenagri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9</cp:revision>
  <dcterms:created xsi:type="dcterms:W3CDTF">2023-03-01T08:49:20Z</dcterms:created>
  <dcterms:modified xsi:type="dcterms:W3CDTF">2023-03-01T09:55:30Z</dcterms:modified>
</cp:coreProperties>
</file>